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5" r:id="rId11"/>
    <p:sldId id="262" r:id="rId12"/>
    <p:sldId id="270" r:id="rId13"/>
    <p:sldId id="272" r:id="rId14"/>
    <p:sldId id="273" r:id="rId15"/>
    <p:sldId id="266" r:id="rId16"/>
    <p:sldId id="267" r:id="rId17"/>
    <p:sldId id="271" r:id="rId18"/>
    <p:sldId id="263" r:id="rId19"/>
    <p:sldId id="274" r:id="rId20"/>
    <p:sldId id="276" r:id="rId21"/>
    <p:sldId id="264" r:id="rId22"/>
    <p:sldId id="277" r:id="rId2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8390D3-5953-4A18-A265-1D4412CD9705}" v="1841" dt="2025-04-07T23:40:01.920"/>
    <p1510:client id="{8073A8B2-7589-682B-764F-9ECAF25B3B37}" v="1171" vWet="1172" dt="2025-04-07T18:31:37.763"/>
    <p1510:client id="{878E0A8C-82E2-15E0-24EB-4203E14341CF}" v="2102" dt="2025-04-07T23:48:55.468"/>
    <p1510:client id="{9456829A-D8EE-4C5E-8937-69B4275173F5}" v="1027" dt="2025-04-07T18:34:10.239"/>
    <p1510:client id="{A70C1A52-66BF-7109-2DA3-1F973CD1CC65}" v="769" dt="2025-04-07T22:28:10.129"/>
    <p1510:client id="{F6161C4E-96E9-5F95-5D92-D9E99A34A381}" v="457" dt="2025-04-07T22:54:08.3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7BCE31-640D-087D-F87B-1E5CF8D541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CC22C08-4609-236C-56EC-30818CAEB0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7042F5C-CC02-F25F-6BED-8F5C05C68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13F1195-03EC-E911-7C44-8C556D560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1187F02-D7EA-F82A-7935-4637C36A3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76434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4774807-75A6-E1C6-C8FB-024A7A2A0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EFC69F7-AED9-25F6-2651-DDE82FC60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9D15809-4828-F372-1EA5-45CBBD4CB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075EC83-CFBA-B9F4-081E-E76E9BD2A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861DABE-0CB3-9EDF-0B6B-CA0C00845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650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6A5D666B-F336-8243-DBC7-F5F8F43D07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F6ADF6F-5FE4-5DD3-AEB1-771EAAB1D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0566A58-6C5C-4ECC-9CF3-3B1C177FB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5D35125-27F3-17E3-2435-879D2021F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853D130-923C-34C7-AB61-E184F240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47712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AA4900E-F584-7F16-A0A0-E3DE3381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1FBF3AA-8E20-C4C1-31D0-6613FF8AD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93DDCB0-EB27-0323-D347-919D624C0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34C73B5-1534-0BE7-B922-4798E542E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DFB7428-1234-9527-6B88-B8E0D8DE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51400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37E55CC-AF3C-F1FB-2E35-8BFE0F02F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9275CF3-30E0-78B2-E7CD-9A452B993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E7568BB-195D-B194-AE0F-8786A356F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DDFA0DF-7CC1-BC1F-7482-B22B364E3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DD6A40B-7D92-D01D-772E-A306F86C5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98357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CA43459-B1FD-DC7D-6B21-E8F8BE2B9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3A0ACAA-6789-ABF6-0051-BAFE9E622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4C384432-9C1B-4A29-DDEE-1D70DD8914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3CC020D-CCBD-274C-0827-BEF5F980D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10663288-0445-106B-3BFC-32B5777C9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3A35A73A-F5DE-8D11-7188-ED9945C4E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31978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B153CE4-9C57-58EF-B595-7ABD77DF3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E7470B2-166C-9A2F-CAC1-BCCCC4047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884BF9F2-44AB-29C5-3121-9A1407080C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724806BC-A4DF-44EF-5EDB-562FE605D7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B4B74FAA-9E90-8C09-9370-08C7F503A5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4B52C09C-F5AC-14D0-D078-30E556F54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144531DD-41FA-B586-953D-6D46AF707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AA351A42-2379-A81B-3F3F-579B76A9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8474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8129AD0-BA48-D8A3-A950-5767AF7D0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3CF987CE-1DD5-F6A0-53A6-DBD1FE42A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FB9C8E1-40D0-9446-9FAE-DBFAF9576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AD7BCF87-720A-6E71-1662-223CB3783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7923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9F522274-23DB-4FEC-04F7-65AEE0FD0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DECB5616-9003-77CE-A66D-D6B261B7D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BE3FACE4-6739-E464-C482-C76F0CEA5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32990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06055A5-94F0-404D-9220-9A71DC53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9D4FE5A-0356-477E-FB18-6AFD1F871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9CD525C3-01C3-39F5-B2DA-839DEAD29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A14D7455-7BBB-2283-16F9-DB644A979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8E2B9C8-3945-36F4-7998-DAC3DFFEB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23D7AE14-1DA8-71D7-34FC-08B4B083D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61906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C990370-3EE3-E4FA-4F91-8C9556478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E1D050B6-A262-814C-C7C5-9B5C113083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8FC3DC39-3C8C-1279-8A49-A0F2242411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086FFAF8-8AB1-1472-B553-D4E6F630F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97F1F71-AD3D-ACCF-DC1B-57D67A310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9899C70F-1DDD-0E4D-55F8-88271FB65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28350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74154DC5-2290-978D-08AB-DAEEEB3D1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30E2674-F41A-B546-8D5D-C8BB11D01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32CBDA9-2480-0B88-12A1-560A1C031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498845-3704-41B3-BBA1-C3B90FE99AA3}" type="datetimeFigureOut">
              <a:rPr lang="cs-CZ" smtClean="0"/>
              <a:t>07.04.2025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BFEE2A2-AB9C-3775-74D4-BFA92FFC38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1741FA0-E54F-A2C2-FDF7-6D7A06D334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A5DEA6-BDD2-4987-B6AA-2871300C0E9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51881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906963-F163-35F6-979A-ED0A3CB007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B575FDE4-144D-4388-4788-DA6B3D6EF8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D8306AD1-C579-8262-11C0-06BF7E784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pic>
        <p:nvPicPr>
          <p:cNvPr id="7" name="Obrázek 6" descr="Obsah obrázku text, snímek obrazovky, kruh, Grafika&#10;&#10;Obsah vygenerovaný umělou inteligencí může být nesprávný.">
            <a:extLst>
              <a:ext uri="{FF2B5EF4-FFF2-40B4-BE49-F238E27FC236}">
                <a16:creationId xmlns:a16="http://schemas.microsoft.com/office/drawing/2014/main" id="{3C997C82-65E8-DFAE-5794-78348F356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84" y="1441698"/>
            <a:ext cx="5942857" cy="3974603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8F2EEE9A-E70A-A3C9-E70F-F80A4E5821AB}"/>
              </a:ext>
            </a:extLst>
          </p:cNvPr>
          <p:cNvSpPr txBox="1"/>
          <p:nvPr/>
        </p:nvSpPr>
        <p:spPr>
          <a:xfrm>
            <a:off x="6924769" y="1372822"/>
            <a:ext cx="4559307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 User Interface Design</a:t>
            </a:r>
          </a:p>
          <a:p>
            <a:r>
              <a:rPr lang="en-IE" sz="4000">
                <a:solidFill>
                  <a:schemeClr val="bg1">
                    <a:lumMod val="95000"/>
                  </a:schemeClr>
                </a:solidFill>
                <a:latin typeface="Pixelify Sans" pitchFamily="2" charset="0"/>
                <a:ea typeface="Exo 2" pitchFamily="2" charset="-18"/>
              </a:rPr>
              <a:t>Website Project</a:t>
            </a:r>
          </a:p>
          <a:p>
            <a:r>
              <a:rPr lang="en-IE" sz="4000">
                <a:solidFill>
                  <a:schemeClr val="bg1">
                    <a:lumMod val="95000"/>
                  </a:schemeClr>
                </a:solidFill>
                <a:latin typeface="Pixelify Sans" pitchFamily="2" charset="0"/>
                <a:ea typeface="Exo 2" pitchFamily="2" charset="-18"/>
              </a:rPr>
              <a:t>No Signal Media</a:t>
            </a:r>
          </a:p>
          <a:p>
            <a:r>
              <a:rPr lang="cs-CZ" sz="2400" err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News</a:t>
            </a:r>
            <a:r>
              <a:rPr lang="cs-CZ" sz="24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 </a:t>
            </a:r>
            <a:r>
              <a:rPr lang="cs-CZ" sz="2400" err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Article</a:t>
            </a:r>
            <a:r>
              <a:rPr lang="cs-CZ" sz="24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 </a:t>
            </a:r>
            <a:r>
              <a:rPr lang="cs-CZ" sz="2400" err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</a:t>
            </a:r>
            <a:endParaRPr lang="en-IE" sz="24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81AEA71A-EA2D-5530-C831-43F3734568AB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FDD3990B-0997-600F-C4DE-4D109C51B4A3}"/>
              </a:ext>
            </a:extLst>
          </p:cNvPr>
          <p:cNvSpPr txBox="1"/>
          <p:nvPr/>
        </p:nvSpPr>
        <p:spPr>
          <a:xfrm>
            <a:off x="9386427" y="5901756"/>
            <a:ext cx="26187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1/18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2" name="Obdélník 31">
            <a:extLst>
              <a:ext uri="{FF2B5EF4-FFF2-40B4-BE49-F238E27FC236}">
                <a16:creationId xmlns:a16="http://schemas.microsoft.com/office/drawing/2014/main" id="{FE89C46E-DD7B-4A3A-99D9-7359737DA249}"/>
              </a:ext>
            </a:extLst>
          </p:cNvPr>
          <p:cNvSpPr/>
          <p:nvPr/>
        </p:nvSpPr>
        <p:spPr>
          <a:xfrm>
            <a:off x="6824841" y="3389487"/>
            <a:ext cx="5362397" cy="790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5A6E347D-7361-A878-8945-DE28EDDA7CCB}"/>
              </a:ext>
            </a:extLst>
          </p:cNvPr>
          <p:cNvSpPr txBox="1"/>
          <p:nvPr/>
        </p:nvSpPr>
        <p:spPr>
          <a:xfrm>
            <a:off x="6924769" y="3466849"/>
            <a:ext cx="45593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b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Made by:</a:t>
            </a:r>
          </a:p>
          <a:p>
            <a:r>
              <a:rPr lang="en-IE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Pavel Dobias</a:t>
            </a:r>
          </a:p>
          <a:p>
            <a:r>
              <a:rPr lang="en-IE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Eliska </a:t>
            </a:r>
            <a:r>
              <a:rPr lang="en-IE" sz="2800" err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Vrzalova</a:t>
            </a: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r>
              <a:rPr lang="en-IE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Jake Kelly</a:t>
            </a: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9C11329F-29A4-83AB-D5A6-FB18F6FEE45C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36" name="Obdélník 35">
            <a:extLst>
              <a:ext uri="{FF2B5EF4-FFF2-40B4-BE49-F238E27FC236}">
                <a16:creationId xmlns:a16="http://schemas.microsoft.com/office/drawing/2014/main" id="{CC17D384-ACB0-7D97-9ED4-19E73C33F465}"/>
              </a:ext>
            </a:extLst>
          </p:cNvPr>
          <p:cNvSpPr/>
          <p:nvPr/>
        </p:nvSpPr>
        <p:spPr>
          <a:xfrm>
            <a:off x="1" y="3389487"/>
            <a:ext cx="881984" cy="790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/>
              <a:t> </a:t>
            </a:r>
            <a:endParaRPr lang="cs-CZ"/>
          </a:p>
        </p:txBody>
      </p:sp>
      <p:pic>
        <p:nvPicPr>
          <p:cNvPr id="8" name="Picture 7" descr="A close up of a black and white carpet&#10;&#10;AI-generated content may be incorrect.">
            <a:extLst>
              <a:ext uri="{FF2B5EF4-FFF2-40B4-BE49-F238E27FC236}">
                <a16:creationId xmlns:a16="http://schemas.microsoft.com/office/drawing/2014/main" id="{D0FDCF60-6A01-D51B-03A7-051A6F3CC5B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71" y="1760764"/>
            <a:ext cx="3792525" cy="330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951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E98AC4-F7E9-8F56-2AE0-CFC3327D3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F1D3293-A8BE-5F68-4B6B-989661B0B9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F3A32AF-EA71-FC17-60DC-36B7A22E2B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EB052C9E-A266-1506-7EF6-3E7E1B9829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5FB31EA4-6A32-103F-A532-41846ADA7A70}"/>
              </a:ext>
            </a:extLst>
          </p:cNvPr>
          <p:cNvSpPr txBox="1"/>
          <p:nvPr/>
        </p:nvSpPr>
        <p:spPr>
          <a:xfrm>
            <a:off x="4444819" y="14158"/>
            <a:ext cx="8926623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IE" sz="20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/>
                <a:ea typeface="Exo 2" pitchFamily="2" charset="-18"/>
              </a:rPr>
              <a:t>Movie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/>
                <a:ea typeface="Exo 2" pitchFamily="2" charset="-18"/>
              </a:rPr>
              <a:t> Calendar</a:t>
            </a: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D2A78459-DF54-B697-B01F-B3B0D1B018FF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A152C08A-64E1-0F56-D31D-5D42174D6224}"/>
              </a:ext>
            </a:extLst>
          </p:cNvPr>
          <p:cNvSpPr txBox="1"/>
          <p:nvPr/>
        </p:nvSpPr>
        <p:spPr>
          <a:xfrm>
            <a:off x="270386" y="2305399"/>
            <a:ext cx="11557820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br>
              <a:rPr lang="en-US" sz="2800">
                <a:latin typeface="Exo 2" pitchFamily="2" charset="-18"/>
                <a:ea typeface="Exo 2" pitchFamily="2" charset="-18"/>
              </a:rPr>
            </a:b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EC3F9500-FB56-60D2-356E-1DE58A02343A}"/>
              </a:ext>
            </a:extLst>
          </p:cNvPr>
          <p:cNvSpPr/>
          <p:nvPr/>
        </p:nvSpPr>
        <p:spPr>
          <a:xfrm rot="5400000">
            <a:off x="1428403" y="443869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4" name="My Svelte App - AVG Secure Browser 2025-04-07 23-31-35">
            <a:hlinkClick r:id="" action="ppaction://media"/>
            <a:extLst>
              <a:ext uri="{FF2B5EF4-FFF2-40B4-BE49-F238E27FC236}">
                <a16:creationId xmlns:a16="http://schemas.microsoft.com/office/drawing/2014/main" id="{47251A0C-B30C-B1CC-D038-A7368F02CE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7287" y="1279940"/>
            <a:ext cx="10548730" cy="557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41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C4F0D-2314-C9FE-90D3-BE293BD64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D6C5935-130D-B757-437B-D1B1E3D58F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E5F4206-4C2D-D067-7296-B7B4D519F9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6C087E83-962F-351B-544A-52DB703BB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CF0E9B06-B42C-34D7-5E8D-CA422C7CAB00}"/>
              </a:ext>
            </a:extLst>
          </p:cNvPr>
          <p:cNvSpPr txBox="1"/>
          <p:nvPr/>
        </p:nvSpPr>
        <p:spPr>
          <a:xfrm>
            <a:off x="3362559" y="3114"/>
            <a:ext cx="8926623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IE" sz="20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/>
                <a:ea typeface="Exo 2" pitchFamily="2" charset="-18"/>
              </a:rPr>
              <a:t>Suggest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/>
                <a:ea typeface="Exo 2" pitchFamily="2" charset="-18"/>
              </a:rPr>
              <a:t>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/>
                <a:ea typeface="Exo 2" pitchFamily="2" charset="-18"/>
              </a:rPr>
              <a:t>new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/>
                <a:ea typeface="Exo 2" pitchFamily="2" charset="-18"/>
              </a:rPr>
              <a:t>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/>
                <a:ea typeface="Exo 2" pitchFamily="2" charset="-18"/>
              </a:rPr>
              <a:t>content</a:t>
            </a: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F8A479F1-BA6A-796B-4CD9-AFFB11CD2398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E34AFF67-E122-8971-6556-A6A7B3B2F7B3}"/>
              </a:ext>
            </a:extLst>
          </p:cNvPr>
          <p:cNvSpPr txBox="1"/>
          <p:nvPr/>
        </p:nvSpPr>
        <p:spPr>
          <a:xfrm>
            <a:off x="270386" y="2305399"/>
            <a:ext cx="11557820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br>
              <a:rPr lang="en-US" sz="2800">
                <a:latin typeface="Exo 2" pitchFamily="2" charset="-18"/>
                <a:ea typeface="Exo 2" pitchFamily="2" charset="-18"/>
              </a:rPr>
            </a:b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6BD558CC-E9F4-2F97-A61C-98D2C6055C72}"/>
              </a:ext>
            </a:extLst>
          </p:cNvPr>
          <p:cNvSpPr/>
          <p:nvPr/>
        </p:nvSpPr>
        <p:spPr>
          <a:xfrm rot="5400000">
            <a:off x="1483620" y="465956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5" name="Picture 4" descr="A screen shot of a television&#10;&#10;AI-generated content may be incorrect.">
            <a:extLst>
              <a:ext uri="{FF2B5EF4-FFF2-40B4-BE49-F238E27FC236}">
                <a16:creationId xmlns:a16="http://schemas.microsoft.com/office/drawing/2014/main" id="{F69A4071-6A11-53C9-95CE-F02883696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1391" y="1559753"/>
            <a:ext cx="5508349" cy="4080842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F04042-E8A2-0FA8-D6F8-E7293E0914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022" y="1120775"/>
            <a:ext cx="4786941" cy="504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794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73D65-222D-F0D7-B6AB-B87DB7664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12C30FE-E19E-119E-73E6-B0F3EE97AF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CEA11EF-2065-9952-3468-D26EA7A689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F052CFB3-C2EF-B92A-97DC-50AE008B8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84905E2E-68FA-08D8-44BF-7A457BF5E018}"/>
              </a:ext>
            </a:extLst>
          </p:cNvPr>
          <p:cNvSpPr txBox="1"/>
          <p:nvPr/>
        </p:nvSpPr>
        <p:spPr>
          <a:xfrm>
            <a:off x="2266610" y="100172"/>
            <a:ext cx="10399761" cy="10371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Development &amp;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Responsiveness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- Pavel</a:t>
            </a:r>
            <a:endParaRPr lang="en-IE" sz="4000">
              <a:solidFill>
                <a:schemeClr val="bg1">
                  <a:lumMod val="95000"/>
                </a:schemeClr>
              </a:solidFill>
              <a:latin typeface="Pixelify Sans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BCB4D180-FD4D-BC9A-00B7-5A887F383C11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BEE7F7EE-327C-5AD8-423E-EE7E6DE70894}"/>
              </a:ext>
            </a:extLst>
          </p:cNvPr>
          <p:cNvSpPr txBox="1"/>
          <p:nvPr/>
        </p:nvSpPr>
        <p:spPr>
          <a:xfrm>
            <a:off x="9018380" y="5901756"/>
            <a:ext cx="2986808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12/18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924BDC65-0E62-A2E1-2BB4-AD34DD5F0F7C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9EB1DB7E-EAEA-DB3E-46D9-7F694C47F81E}"/>
              </a:ext>
            </a:extLst>
          </p:cNvPr>
          <p:cNvSpPr/>
          <p:nvPr/>
        </p:nvSpPr>
        <p:spPr>
          <a:xfrm>
            <a:off x="4119585" y="1112631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bdélník 4">
            <a:extLst>
              <a:ext uri="{FF2B5EF4-FFF2-40B4-BE49-F238E27FC236}">
                <a16:creationId xmlns:a16="http://schemas.microsoft.com/office/drawing/2014/main" id="{2277DFAF-C27F-6A5D-83B5-EF0C8A27D66A}"/>
              </a:ext>
            </a:extLst>
          </p:cNvPr>
          <p:cNvSpPr/>
          <p:nvPr/>
        </p:nvSpPr>
        <p:spPr>
          <a:xfrm>
            <a:off x="2391670" y="1123364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TextovéPole 33">
            <a:extLst>
              <a:ext uri="{FF2B5EF4-FFF2-40B4-BE49-F238E27FC236}">
                <a16:creationId xmlns:a16="http://schemas.microsoft.com/office/drawing/2014/main" id="{FF3F481A-78E2-C495-6C61-D2ABCE46018D}"/>
              </a:ext>
            </a:extLst>
          </p:cNvPr>
          <p:cNvSpPr txBox="1"/>
          <p:nvPr/>
        </p:nvSpPr>
        <p:spPr>
          <a:xfrm>
            <a:off x="270386" y="1328751"/>
            <a:ext cx="11557820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Aptos"/>
                <a:ea typeface="Exo 2" pitchFamily="2" charset="-18"/>
              </a:rPr>
              <a:t>Implementing the components for </a:t>
            </a:r>
            <a:r>
              <a:rPr lang="en-US" sz="2800" b="1">
                <a:solidFill>
                  <a:schemeClr val="bg1">
                    <a:lumMod val="95000"/>
                  </a:schemeClr>
                </a:solidFill>
                <a:latin typeface="Aptos"/>
                <a:ea typeface="Exo 2" pitchFamily="2" charset="-18"/>
              </a:rPr>
              <a:t>Reviews 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Aptos"/>
                <a:ea typeface="Exo 2" pitchFamily="2" charset="-18"/>
              </a:rPr>
              <a:t>and </a:t>
            </a:r>
            <a:r>
              <a:rPr lang="en-US" sz="2800" b="1">
                <a:solidFill>
                  <a:schemeClr val="bg1">
                    <a:lumMod val="95000"/>
                  </a:schemeClr>
                </a:solidFill>
                <a:latin typeface="Aptos"/>
                <a:ea typeface="Exo 2" pitchFamily="2" charset="-18"/>
              </a:rPr>
              <a:t>News 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Aptos"/>
                <a:ea typeface="Exo 2" pitchFamily="2" charset="-18"/>
              </a:rPr>
              <a:t>to fill in the pages went through multiple iterations:</a:t>
            </a:r>
            <a:endParaRPr lang="en-IE" sz="2800">
              <a:solidFill>
                <a:schemeClr val="bg1">
                  <a:lumMod val="95000"/>
                </a:schemeClr>
              </a:solidFill>
              <a:latin typeface="Aptos"/>
              <a:ea typeface="Exo 2" pitchFamily="2" charset="-18"/>
            </a:endParaRPr>
          </a:p>
          <a:p>
            <a:pPr marL="457200" indent="-457200"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First as a raw html, using just headings and paragraphs</a:t>
            </a:r>
            <a:endParaRPr lang="en-IE" sz="2800">
              <a:solidFill>
                <a:schemeClr val="bg1"/>
              </a:solidFill>
              <a:latin typeface="Exo 2" pitchFamily="2" charset="-18"/>
              <a:ea typeface="Exo 2" pitchFamily="2" charset="-18"/>
            </a:endParaRPr>
          </a:p>
          <a:p>
            <a:pPr marL="457200" indent="-457200"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Second using classes and starting with grids</a:t>
            </a:r>
            <a:endParaRPr lang="en-IE" sz="2800">
              <a:solidFill>
                <a:schemeClr val="bg1"/>
              </a:solidFill>
              <a:latin typeface="Exo 2" pitchFamily="2" charset="-18"/>
              <a:ea typeface="Exo 2" pitchFamily="2" charset="-18"/>
            </a:endParaRPr>
          </a:p>
          <a:p>
            <a:pPr marL="457200" indent="-457200"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Third using a simple </a:t>
            </a:r>
            <a:r>
              <a:rPr lang="en-US" sz="2800" err="1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js</a:t>
            </a:r>
            <a:r>
              <a:rPr lang="en-US" sz="28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 script to fill in the elements</a:t>
            </a:r>
            <a:endParaRPr lang="en-IE" sz="2800">
              <a:solidFill>
                <a:schemeClr val="bg1"/>
              </a:solidFill>
              <a:latin typeface="Exo 2" pitchFamily="2" charset="-18"/>
              <a:ea typeface="Exo 2" pitchFamily="2" charset="-18"/>
            </a:endParaRPr>
          </a:p>
          <a:p>
            <a:pPr marL="457200" indent="-457200">
              <a:buFont typeface="Arial"/>
              <a:buChar char="•"/>
            </a:pPr>
            <a:endParaRPr lang="en-US" sz="2800">
              <a:latin typeface="Exo 2" pitchFamily="2" charset="-18"/>
              <a:ea typeface="Exo 2" pitchFamily="2" charset="-18"/>
            </a:endParaRPr>
          </a:p>
          <a:p>
            <a:r>
              <a:rPr lang="en-US" sz="28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Grid layout was simple to make responsive, adding breakpoints and </a:t>
            </a:r>
            <a:r>
              <a:rPr lang="en-US" sz="2800">
                <a:solidFill>
                  <a:schemeClr val="bg1"/>
                </a:solidFill>
                <a:ea typeface="+mn-lt"/>
                <a:cs typeface="+mn-lt"/>
              </a:rPr>
              <a:t>rearranging </a:t>
            </a:r>
            <a:r>
              <a:rPr lang="en-US" sz="28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the grid layout to fit smaller screens</a:t>
            </a:r>
            <a:br>
              <a:rPr lang="en-US" sz="2800">
                <a:latin typeface="Exo 2" pitchFamily="2" charset="-18"/>
                <a:ea typeface="Exo 2" pitchFamily="2" charset="-18"/>
              </a:rPr>
            </a:b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3415465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F9D0B-F7D4-FF4A-EE48-863135FCA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C625C22-3D7B-4DF6-653D-902A530767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F4479AF-67FA-F743-1E64-858B750175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DE8DE255-3011-B9BE-F228-D0CA21317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D655C162-C4BA-6E77-445B-A00C273BDB62}"/>
              </a:ext>
            </a:extLst>
          </p:cNvPr>
          <p:cNvSpPr txBox="1"/>
          <p:nvPr/>
        </p:nvSpPr>
        <p:spPr>
          <a:xfrm>
            <a:off x="2266610" y="100172"/>
            <a:ext cx="10399761" cy="10371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Development &amp;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Responsiveness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- Pavel</a:t>
            </a:r>
            <a:endParaRPr lang="en-IE" sz="4000">
              <a:solidFill>
                <a:schemeClr val="bg1">
                  <a:lumMod val="95000"/>
                </a:schemeClr>
              </a:solidFill>
              <a:latin typeface="Pixelify Sans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68280285-4B8C-3746-D6FD-AF8369BAFF1E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0E06A483-FA39-A8A3-DBD0-391BCEB9D692}"/>
              </a:ext>
            </a:extLst>
          </p:cNvPr>
          <p:cNvSpPr txBox="1"/>
          <p:nvPr/>
        </p:nvSpPr>
        <p:spPr>
          <a:xfrm>
            <a:off x="9010848" y="5846539"/>
            <a:ext cx="2994340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13/18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217B7225-961C-AF04-9258-70BB5C0BFAF6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79EDFA84-ECB4-435D-BBC2-78FA4F4963F2}"/>
              </a:ext>
            </a:extLst>
          </p:cNvPr>
          <p:cNvSpPr/>
          <p:nvPr/>
        </p:nvSpPr>
        <p:spPr>
          <a:xfrm>
            <a:off x="4119585" y="1112631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bdélník 4">
            <a:extLst>
              <a:ext uri="{FF2B5EF4-FFF2-40B4-BE49-F238E27FC236}">
                <a16:creationId xmlns:a16="http://schemas.microsoft.com/office/drawing/2014/main" id="{E0EC5DCD-C9E1-2709-86D7-BFD83BA2AF3F}"/>
              </a:ext>
            </a:extLst>
          </p:cNvPr>
          <p:cNvSpPr/>
          <p:nvPr/>
        </p:nvSpPr>
        <p:spPr>
          <a:xfrm>
            <a:off x="2391670" y="1123364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TextovéPole 33">
            <a:extLst>
              <a:ext uri="{FF2B5EF4-FFF2-40B4-BE49-F238E27FC236}">
                <a16:creationId xmlns:a16="http://schemas.microsoft.com/office/drawing/2014/main" id="{BDED415C-20BE-4A20-E5F5-91985ABBA4FC}"/>
              </a:ext>
            </a:extLst>
          </p:cNvPr>
          <p:cNvSpPr txBox="1"/>
          <p:nvPr/>
        </p:nvSpPr>
        <p:spPr>
          <a:xfrm>
            <a:off x="270386" y="1328751"/>
            <a:ext cx="11557820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br>
              <a:rPr lang="en-US" sz="2800">
                <a:latin typeface="Exo 2" pitchFamily="2" charset="-18"/>
                <a:ea typeface="Exo 2" pitchFamily="2" charset="-18"/>
              </a:rPr>
            </a:b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5D166996-24EA-1F4B-DC08-F48ABD5C7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86" y="1447178"/>
            <a:ext cx="4601403" cy="4085120"/>
          </a:xfrm>
          <a:prstGeom prst="rect">
            <a:avLst/>
          </a:prstGeom>
        </p:spPr>
      </p:pic>
      <p:pic>
        <p:nvPicPr>
          <p:cNvPr id="8" name="Picture 7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B1D54D0C-5F39-C65B-3E14-985B5004A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4222" y="1450078"/>
            <a:ext cx="6812859" cy="4090366"/>
          </a:xfrm>
          <a:prstGeom prst="rect">
            <a:avLst/>
          </a:prstGeom>
        </p:spPr>
      </p:pic>
      <p:sp>
        <p:nvSpPr>
          <p:cNvPr id="9" name="TextovéPole 23">
            <a:extLst>
              <a:ext uri="{FF2B5EF4-FFF2-40B4-BE49-F238E27FC236}">
                <a16:creationId xmlns:a16="http://schemas.microsoft.com/office/drawing/2014/main" id="{179890EB-C1B7-16DC-8FFB-91B8BD251DE3}"/>
              </a:ext>
            </a:extLst>
          </p:cNvPr>
          <p:cNvSpPr txBox="1"/>
          <p:nvPr/>
        </p:nvSpPr>
        <p:spPr>
          <a:xfrm>
            <a:off x="1324687" y="5537321"/>
            <a:ext cx="247519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200">
                <a:solidFill>
                  <a:schemeClr val="bg1">
                    <a:lumMod val="95000"/>
                  </a:schemeClr>
                </a:solidFill>
                <a:latin typeface="Pixelify Sans"/>
              </a:rPr>
              <a:t>script</a:t>
            </a:r>
            <a:endParaRPr lang="cs-CZ" sz="12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10" name="TextovéPole 23">
            <a:extLst>
              <a:ext uri="{FF2B5EF4-FFF2-40B4-BE49-F238E27FC236}">
                <a16:creationId xmlns:a16="http://schemas.microsoft.com/office/drawing/2014/main" id="{E63A561D-6559-1CF2-297E-5D5F06E70610}"/>
              </a:ext>
            </a:extLst>
          </p:cNvPr>
          <p:cNvSpPr txBox="1"/>
          <p:nvPr/>
        </p:nvSpPr>
        <p:spPr>
          <a:xfrm>
            <a:off x="7056252" y="5537321"/>
            <a:ext cx="247519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200">
                <a:solidFill>
                  <a:schemeClr val="bg1">
                    <a:lumMod val="95000"/>
                  </a:schemeClr>
                </a:solidFill>
                <a:latin typeface="Pixelify Sans"/>
              </a:rPr>
              <a:t>html</a:t>
            </a:r>
            <a:endParaRPr lang="cs-CZ" sz="12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033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AF9F41-6337-6471-2EBD-223805782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105A996-4012-00BA-335F-E11F90547D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FD6AC68-934A-9A04-B44F-3286B80C8F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35967C42-1AE6-DE89-B29C-2C5BDB2820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4539726C-553A-FE27-77DC-0E959030AEAB}"/>
              </a:ext>
            </a:extLst>
          </p:cNvPr>
          <p:cNvSpPr txBox="1"/>
          <p:nvPr/>
        </p:nvSpPr>
        <p:spPr>
          <a:xfrm>
            <a:off x="2266610" y="100172"/>
            <a:ext cx="10399761" cy="10371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Development &amp;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Responsiveness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- Pavel</a:t>
            </a:r>
            <a:endParaRPr lang="en-IE" sz="4000">
              <a:solidFill>
                <a:schemeClr val="bg1">
                  <a:lumMod val="95000"/>
                </a:schemeClr>
              </a:solidFill>
              <a:latin typeface="Pixelify Sans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63520DB0-70D0-C355-3FB6-9EEA8080F308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2DA8B73A-6271-BC4A-B252-0A2839FC9140}"/>
              </a:ext>
            </a:extLst>
          </p:cNvPr>
          <p:cNvSpPr txBox="1"/>
          <p:nvPr/>
        </p:nvSpPr>
        <p:spPr>
          <a:xfrm>
            <a:off x="8976771" y="5901756"/>
            <a:ext cx="3028417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14/18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D5F3803C-D9F1-9CB0-6ACA-8ACBC62B7D5C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88301380-B6A1-D955-74B4-6E44A76756B5}"/>
              </a:ext>
            </a:extLst>
          </p:cNvPr>
          <p:cNvSpPr/>
          <p:nvPr/>
        </p:nvSpPr>
        <p:spPr>
          <a:xfrm>
            <a:off x="4119585" y="1112631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bdélník 4">
            <a:extLst>
              <a:ext uri="{FF2B5EF4-FFF2-40B4-BE49-F238E27FC236}">
                <a16:creationId xmlns:a16="http://schemas.microsoft.com/office/drawing/2014/main" id="{DF5A44FA-F730-F6DE-5551-A8CC56848D46}"/>
              </a:ext>
            </a:extLst>
          </p:cNvPr>
          <p:cNvSpPr/>
          <p:nvPr/>
        </p:nvSpPr>
        <p:spPr>
          <a:xfrm>
            <a:off x="2391670" y="1123364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TextovéPole 33">
            <a:extLst>
              <a:ext uri="{FF2B5EF4-FFF2-40B4-BE49-F238E27FC236}">
                <a16:creationId xmlns:a16="http://schemas.microsoft.com/office/drawing/2014/main" id="{DF1BE575-728C-CD89-9B1F-2978A782E393}"/>
              </a:ext>
            </a:extLst>
          </p:cNvPr>
          <p:cNvSpPr txBox="1"/>
          <p:nvPr/>
        </p:nvSpPr>
        <p:spPr>
          <a:xfrm>
            <a:off x="270386" y="1328751"/>
            <a:ext cx="1155782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By adding some styles, I ended up with this: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TextovéPole 23">
            <a:extLst>
              <a:ext uri="{FF2B5EF4-FFF2-40B4-BE49-F238E27FC236}">
                <a16:creationId xmlns:a16="http://schemas.microsoft.com/office/drawing/2014/main" id="{1CF09D45-964C-D418-06B0-BEE80FCC322B}"/>
              </a:ext>
            </a:extLst>
          </p:cNvPr>
          <p:cNvSpPr txBox="1"/>
          <p:nvPr/>
        </p:nvSpPr>
        <p:spPr>
          <a:xfrm>
            <a:off x="297644" y="1859843"/>
            <a:ext cx="3193021" cy="15081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3200">
                <a:solidFill>
                  <a:schemeClr val="bg1">
                    <a:lumMod val="95000"/>
                  </a:schemeClr>
                </a:solidFill>
                <a:latin typeface="Pixelify Sans"/>
              </a:rPr>
              <a:t>News</a:t>
            </a:r>
          </a:p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Pixelify Sans"/>
              </a:rPr>
              <a:t>Adding hover effects to emphasize news importance</a:t>
            </a:r>
            <a:endParaRPr lang="en-IE" sz="20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  <a:p>
            <a:endParaRPr lang="en-IE" sz="20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10" name="TextovéPole 23">
            <a:extLst>
              <a:ext uri="{FF2B5EF4-FFF2-40B4-BE49-F238E27FC236}">
                <a16:creationId xmlns:a16="http://schemas.microsoft.com/office/drawing/2014/main" id="{DF024DF8-A843-4C0A-E089-9535C55AE1D1}"/>
              </a:ext>
            </a:extLst>
          </p:cNvPr>
          <p:cNvSpPr txBox="1"/>
          <p:nvPr/>
        </p:nvSpPr>
        <p:spPr>
          <a:xfrm>
            <a:off x="6106513" y="2025495"/>
            <a:ext cx="247519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E" sz="3200">
                <a:solidFill>
                  <a:schemeClr val="bg1">
                    <a:lumMod val="95000"/>
                  </a:schemeClr>
                </a:solidFill>
                <a:latin typeface="Pixelify Sans"/>
              </a:rPr>
              <a:t>Reviews</a:t>
            </a:r>
            <a:endParaRPr lang="cs-CZ" sz="12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pic>
        <p:nvPicPr>
          <p:cNvPr id="14" name="Picture 13" descr="A black and white text on a black background&#10;&#10;AI-generated content may be incorrect.">
            <a:extLst>
              <a:ext uri="{FF2B5EF4-FFF2-40B4-BE49-F238E27FC236}">
                <a16:creationId xmlns:a16="http://schemas.microsoft.com/office/drawing/2014/main" id="{57281F11-8598-48D8-A467-E4FF4E2FC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217" y="1856709"/>
            <a:ext cx="8216348" cy="1885625"/>
          </a:xfrm>
          <a:prstGeom prst="rect">
            <a:avLst/>
          </a:prstGeom>
        </p:spPr>
      </p:pic>
      <p:pic>
        <p:nvPicPr>
          <p:cNvPr id="15" name="Picture 14" descr="A black and white screen with white text&#10;&#10;AI-generated content may be incorrect.">
            <a:extLst>
              <a:ext uri="{FF2B5EF4-FFF2-40B4-BE49-F238E27FC236}">
                <a16:creationId xmlns:a16="http://schemas.microsoft.com/office/drawing/2014/main" id="{E2907181-06D8-306F-0E47-886AB75476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566" y="3907709"/>
            <a:ext cx="5698436" cy="2455016"/>
          </a:xfrm>
          <a:prstGeom prst="rect">
            <a:avLst/>
          </a:prstGeom>
        </p:spPr>
      </p:pic>
      <p:sp>
        <p:nvSpPr>
          <p:cNvPr id="16" name="TextovéPole 23">
            <a:extLst>
              <a:ext uri="{FF2B5EF4-FFF2-40B4-BE49-F238E27FC236}">
                <a16:creationId xmlns:a16="http://schemas.microsoft.com/office/drawing/2014/main" id="{C0BAEB20-4200-5144-244E-0B0F098BF58C}"/>
              </a:ext>
            </a:extLst>
          </p:cNvPr>
          <p:cNvSpPr txBox="1"/>
          <p:nvPr/>
        </p:nvSpPr>
        <p:spPr>
          <a:xfrm>
            <a:off x="6283209" y="3902886"/>
            <a:ext cx="5368586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3200">
                <a:solidFill>
                  <a:schemeClr val="bg1">
                    <a:lumMod val="95000"/>
                  </a:schemeClr>
                </a:solidFill>
                <a:latin typeface="Pixelify Sans"/>
              </a:rPr>
              <a:t>Reviews</a:t>
            </a:r>
          </a:p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Pixelify Sans"/>
              </a:rPr>
              <a:t>Highlighting the image and title when hovered.</a:t>
            </a:r>
            <a:endParaRPr lang="en-IE" sz="20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Pixelify Sans"/>
              </a:rPr>
              <a:t>More information about the movie director, genre and more.</a:t>
            </a:r>
            <a:endParaRPr lang="en-IE" sz="20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  <a:p>
            <a:endParaRPr lang="en-IE" sz="20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320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1C85E-B712-9D89-D499-09052A7E9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2A44BC4-C612-8790-68B5-4A435ED18A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CF16C96-CC64-207F-7D3F-1D3E38F835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4205F140-22B0-AA8C-9F62-14FEF9D9A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B5859340-EFB6-996B-F02C-16DA2CF4328D}"/>
              </a:ext>
            </a:extLst>
          </p:cNvPr>
          <p:cNvSpPr txBox="1"/>
          <p:nvPr/>
        </p:nvSpPr>
        <p:spPr>
          <a:xfrm>
            <a:off x="270385" y="1162679"/>
            <a:ext cx="93947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Testing, Optimisation &amp; Deployment</a:t>
            </a:r>
            <a:endParaRPr lang="en-IE" sz="4000" b="1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24A516C5-BB37-D1A9-9C39-BEFA8ACC2B33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4925C280-6757-2E98-B97B-2BAB39FFB7DB}"/>
              </a:ext>
            </a:extLst>
          </p:cNvPr>
          <p:cNvSpPr txBox="1"/>
          <p:nvPr/>
        </p:nvSpPr>
        <p:spPr>
          <a:xfrm>
            <a:off x="9050476" y="5945929"/>
            <a:ext cx="29547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15/18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2A3039A5-B8E1-C5CA-36CA-F0F65BC0BE55}"/>
              </a:ext>
            </a:extLst>
          </p:cNvPr>
          <p:cNvSpPr txBox="1"/>
          <p:nvPr/>
        </p:nvSpPr>
        <p:spPr>
          <a:xfrm>
            <a:off x="270386" y="2305399"/>
            <a:ext cx="115578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Through-out the development, we used testing to make our web-pages legible on both </a:t>
            </a:r>
            <a:r>
              <a:rPr lang="en-US" sz="2800" b="1" i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Desktop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 and </a:t>
            </a:r>
            <a:r>
              <a:rPr lang="en-US" sz="2800" b="1" i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Mobile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.</a:t>
            </a: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623FDC10-9CD8-70DE-4B77-28B971B27DCC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E290B6EA-42E7-8114-521E-198BE8877F39}"/>
              </a:ext>
            </a:extLst>
          </p:cNvPr>
          <p:cNvSpPr/>
          <p:nvPr/>
        </p:nvSpPr>
        <p:spPr>
          <a:xfrm>
            <a:off x="384712" y="2142941"/>
            <a:ext cx="9054256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4867605-A274-BEA4-90FF-1DFCE5893B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E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AEA8F2-C031-7B64-44A4-F11B500A6C81}"/>
              </a:ext>
            </a:extLst>
          </p:cNvPr>
          <p:cNvGrpSpPr/>
          <p:nvPr/>
        </p:nvGrpSpPr>
        <p:grpSpPr>
          <a:xfrm>
            <a:off x="6543684" y="3249895"/>
            <a:ext cx="2833234" cy="2480659"/>
            <a:chOff x="1363891" y="3577494"/>
            <a:chExt cx="2833234" cy="248065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F154F28-8D22-2979-23E4-B66EC343E9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3957" y="3757386"/>
              <a:ext cx="2475706" cy="1411515"/>
            </a:xfrm>
            <a:prstGeom prst="rect">
              <a:avLst/>
            </a:prstGeom>
          </p:spPr>
        </p:pic>
        <p:pic>
          <p:nvPicPr>
            <p:cNvPr id="10" name="Picture 5" descr="Desktop Computer Screen, Digital Artwork Free PNG">
              <a:extLst>
                <a:ext uri="{FF2B5EF4-FFF2-40B4-BE49-F238E27FC236}">
                  <a16:creationId xmlns:a16="http://schemas.microsoft.com/office/drawing/2014/main" id="{C8920C40-F8DC-5E41-7F0B-FB5FFC59A4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3891" y="3577494"/>
              <a:ext cx="2833234" cy="24806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C4323D8-43FD-10CE-8F78-EE6F512FA5C1}"/>
              </a:ext>
            </a:extLst>
          </p:cNvPr>
          <p:cNvGrpSpPr/>
          <p:nvPr/>
        </p:nvGrpSpPr>
        <p:grpSpPr>
          <a:xfrm rot="304354">
            <a:off x="9020903" y="2961403"/>
            <a:ext cx="2483349" cy="2891592"/>
            <a:chOff x="4742789" y="3778636"/>
            <a:chExt cx="2483349" cy="289159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8986A54-11DE-CF26-D5F2-B61FE0526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25132" y="4316822"/>
              <a:ext cx="1138954" cy="1771014"/>
            </a:xfrm>
            <a:prstGeom prst="rect">
              <a:avLst/>
            </a:prstGeom>
          </p:spPr>
        </p:pic>
        <p:pic>
          <p:nvPicPr>
            <p:cNvPr id="25" name="Picture 9" descr="BERRYTEC | Sriveda">
              <a:extLst>
                <a:ext uri="{FF2B5EF4-FFF2-40B4-BE49-F238E27FC236}">
                  <a16:creationId xmlns:a16="http://schemas.microsoft.com/office/drawing/2014/main" id="{10CA1EAA-8A2F-F317-038C-EE909D8ABF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42789" y="3778636"/>
              <a:ext cx="2483349" cy="2891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TextovéPole 33">
            <a:extLst>
              <a:ext uri="{FF2B5EF4-FFF2-40B4-BE49-F238E27FC236}">
                <a16:creationId xmlns:a16="http://schemas.microsoft.com/office/drawing/2014/main" id="{2ED22653-137A-FB50-F3CE-0FFD6BF1BDA6}"/>
              </a:ext>
            </a:extLst>
          </p:cNvPr>
          <p:cNvSpPr txBox="1"/>
          <p:nvPr/>
        </p:nvSpPr>
        <p:spPr>
          <a:xfrm>
            <a:off x="270385" y="3564615"/>
            <a:ext cx="503095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Using Chrome’s Developer Tools proved to be a plus.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Testing revealed visual bugs.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Acts as a milestone / checkpoint.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42702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EB3F9-0D9D-06A5-DF27-95FECB83C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7695811-FF18-ADD9-A648-7A7541C077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6F1C16D-C4BF-DF9E-8748-A0D2A29847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232D2504-013B-7067-A7F1-40F0509CF5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F6393772-4E86-45F4-E24A-0F14D34EE65D}"/>
              </a:ext>
            </a:extLst>
          </p:cNvPr>
          <p:cNvSpPr txBox="1"/>
          <p:nvPr/>
        </p:nvSpPr>
        <p:spPr>
          <a:xfrm>
            <a:off x="270385" y="1162679"/>
            <a:ext cx="93947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Testing, Optimisation &amp; Deployment</a:t>
            </a:r>
            <a:endParaRPr lang="en-IE" sz="4000" b="1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DC5884B1-C8FC-6674-5DDC-06740B6FEDD7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17EC2B42-C01E-92C8-F210-51819655A1A8}"/>
              </a:ext>
            </a:extLst>
          </p:cNvPr>
          <p:cNvSpPr txBox="1"/>
          <p:nvPr/>
        </p:nvSpPr>
        <p:spPr>
          <a:xfrm>
            <a:off x="9010217" y="5901756"/>
            <a:ext cx="29949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16/18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EA0966A3-7F0A-CE0D-E896-F2441639A78D}"/>
              </a:ext>
            </a:extLst>
          </p:cNvPr>
          <p:cNvSpPr txBox="1"/>
          <p:nvPr/>
        </p:nvSpPr>
        <p:spPr>
          <a:xfrm>
            <a:off x="270386" y="2305399"/>
            <a:ext cx="115578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Components helped when it came to our </a:t>
            </a:r>
            <a:r>
              <a:rPr lang="en-US" sz="2800" b="1" i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Development </a:t>
            </a:r>
            <a:r>
              <a:rPr lang="en-US" sz="2800" i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, </a:t>
            </a:r>
            <a:r>
              <a:rPr lang="en-US" sz="2800" b="1" i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Workflow</a:t>
            </a:r>
            <a:r>
              <a:rPr lang="en-US" sz="2800" b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 &amp; Optimization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, having a well-structured library &amp; properly named</a:t>
            </a:r>
          </a:p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        </a:t>
            </a:r>
            <a:r>
              <a:rPr lang="en-US" sz="2800" b="1" i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Files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 proved efficient too.</a:t>
            </a: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E9220BC8-2EA9-74A7-0A11-FA539CB24132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D0FFD912-1DC4-57CA-FB08-D78CC41281F8}"/>
              </a:ext>
            </a:extLst>
          </p:cNvPr>
          <p:cNvSpPr/>
          <p:nvPr/>
        </p:nvSpPr>
        <p:spPr>
          <a:xfrm>
            <a:off x="384712" y="2142941"/>
            <a:ext cx="9054256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3AE0AA0-B653-87FD-603F-AA511BDD8F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E"/>
          </a:p>
        </p:txBody>
      </p:sp>
      <p:pic>
        <p:nvPicPr>
          <p:cNvPr id="3074" name="Picture 2" descr="Files Png">
            <a:extLst>
              <a:ext uri="{FF2B5EF4-FFF2-40B4-BE49-F238E27FC236}">
                <a16:creationId xmlns:a16="http://schemas.microsoft.com/office/drawing/2014/main" id="{AA9FC5ED-5B9E-3800-2A1D-241A3A286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765" y="3094241"/>
            <a:ext cx="566138" cy="566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ovéPole 33">
            <a:extLst>
              <a:ext uri="{FF2B5EF4-FFF2-40B4-BE49-F238E27FC236}">
                <a16:creationId xmlns:a16="http://schemas.microsoft.com/office/drawing/2014/main" id="{22F6D041-079E-8914-F55F-345C29879A06}"/>
              </a:ext>
            </a:extLst>
          </p:cNvPr>
          <p:cNvSpPr txBox="1"/>
          <p:nvPr/>
        </p:nvSpPr>
        <p:spPr>
          <a:xfrm>
            <a:off x="270385" y="4097479"/>
            <a:ext cx="115578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Although we haven't reached the </a:t>
            </a:r>
            <a:r>
              <a:rPr lang="en-US" sz="2800" b="1" i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Deployment stage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 of our website yet, everything is coming up promising! </a:t>
            </a:r>
          </a:p>
        </p:txBody>
      </p:sp>
    </p:spTree>
    <p:extLst>
      <p:ext uri="{BB962C8B-B14F-4D97-AF65-F5344CB8AC3E}">
        <p14:creationId xmlns:p14="http://schemas.microsoft.com/office/powerpoint/2010/main" val="2881358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A00197-4690-3412-F684-992EC4085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1B6FB07-5733-E2D2-FFE7-B74A7CF0F7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9124E06-A288-FA3E-4A90-B9CD9DA44B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87AEE696-DBEB-5E15-FC03-A2476EC3A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E6C4FEDE-A211-682B-1221-E60D03C610ED}"/>
              </a:ext>
            </a:extLst>
          </p:cNvPr>
          <p:cNvSpPr txBox="1"/>
          <p:nvPr/>
        </p:nvSpPr>
        <p:spPr>
          <a:xfrm>
            <a:off x="2266610" y="100172"/>
            <a:ext cx="10399761" cy="10371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Testing, Optimisation &amp; Deployment</a:t>
            </a:r>
            <a:endParaRPr lang="en-IE" sz="4000" b="1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1FA090BC-181C-BC24-760A-6BE41E3FB99F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997D1D8C-572B-2F95-2D0C-CE91463C6744}"/>
              </a:ext>
            </a:extLst>
          </p:cNvPr>
          <p:cNvSpPr txBox="1"/>
          <p:nvPr/>
        </p:nvSpPr>
        <p:spPr>
          <a:xfrm>
            <a:off x="9049657" y="5901756"/>
            <a:ext cx="2955531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17/18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6241330C-BEA0-E641-A0D1-03EE83211AD8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B78DF9F7-AF39-A134-E5EA-DECCE6CD2E3A}"/>
              </a:ext>
            </a:extLst>
          </p:cNvPr>
          <p:cNvSpPr/>
          <p:nvPr/>
        </p:nvSpPr>
        <p:spPr>
          <a:xfrm>
            <a:off x="4119585" y="1112631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" name="Obdélník 4">
            <a:extLst>
              <a:ext uri="{FF2B5EF4-FFF2-40B4-BE49-F238E27FC236}">
                <a16:creationId xmlns:a16="http://schemas.microsoft.com/office/drawing/2014/main" id="{72D7BAB2-F460-F665-F140-EADF3F6D8619}"/>
              </a:ext>
            </a:extLst>
          </p:cNvPr>
          <p:cNvSpPr/>
          <p:nvPr/>
        </p:nvSpPr>
        <p:spPr>
          <a:xfrm>
            <a:off x="2391670" y="1123364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TextovéPole 33">
            <a:extLst>
              <a:ext uri="{FF2B5EF4-FFF2-40B4-BE49-F238E27FC236}">
                <a16:creationId xmlns:a16="http://schemas.microsoft.com/office/drawing/2014/main" id="{688F5CE2-D1A1-24D8-6669-4AF7C6783DC7}"/>
              </a:ext>
            </a:extLst>
          </p:cNvPr>
          <p:cNvSpPr txBox="1"/>
          <p:nvPr/>
        </p:nvSpPr>
        <p:spPr>
          <a:xfrm>
            <a:off x="270386" y="1328751"/>
            <a:ext cx="11557820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br>
              <a:rPr lang="en-US" sz="2800">
                <a:latin typeface="Exo 2" pitchFamily="2" charset="-18"/>
                <a:ea typeface="Exo 2" pitchFamily="2" charset="-18"/>
              </a:rPr>
            </a:b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D0444A-BC6D-FB69-7BBE-384809E17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530" y="2502623"/>
            <a:ext cx="6096000" cy="33338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969D74-7CFE-01FF-8456-7A768521FB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7646" y="3519695"/>
            <a:ext cx="2591061" cy="23268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2D4A442-9D86-FDDD-4B98-9ECC8E23C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8823" y="1310628"/>
            <a:ext cx="1797488" cy="452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00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73424-BC3A-2269-0DBE-A5E2D6F7C1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0174F4F-099D-2B36-E554-DEC463E24D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6FB5ADA-B159-FA7C-748B-555F3B8713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258DF0E9-C4D3-791A-BAAB-A02C7BB94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65542116-2ADE-F3FA-7CA9-3A39F042800E}"/>
              </a:ext>
            </a:extLst>
          </p:cNvPr>
          <p:cNvSpPr txBox="1"/>
          <p:nvPr/>
        </p:nvSpPr>
        <p:spPr>
          <a:xfrm>
            <a:off x="2434907" y="168766"/>
            <a:ext cx="93947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Reflections &amp; Future Step</a:t>
            </a:r>
            <a:r>
              <a:rPr lang="en-IE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</a:t>
            </a:r>
            <a:endParaRPr lang="en-IE" sz="4000">
              <a:solidFill>
                <a:schemeClr val="bg1">
                  <a:lumMod val="95000"/>
                </a:schemeClr>
              </a:solidFill>
              <a:latin typeface="Pixelify Sans" pitchFamily="2" charset="0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5B7CDAD6-DB32-2AEA-BBDA-4DE3ACCC7B9B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15B2DAC1-1AAB-2752-8A5C-7824707FF356}"/>
              </a:ext>
            </a:extLst>
          </p:cNvPr>
          <p:cNvSpPr txBox="1"/>
          <p:nvPr/>
        </p:nvSpPr>
        <p:spPr>
          <a:xfrm>
            <a:off x="9022206" y="5901756"/>
            <a:ext cx="29829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18/18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3F1CF2A5-7AC1-ADF6-CFCD-CE110D97B2E8}"/>
              </a:ext>
            </a:extLst>
          </p:cNvPr>
          <p:cNvSpPr txBox="1"/>
          <p:nvPr/>
        </p:nvSpPr>
        <p:spPr>
          <a:xfrm>
            <a:off x="270386" y="1399834"/>
            <a:ext cx="11557820" cy="403187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i="1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Pavel:</a:t>
            </a:r>
            <a:r>
              <a:rPr lang="en-US" sz="24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 “</a:t>
            </a:r>
            <a:r>
              <a:rPr lang="en-US" sz="2400" i="1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Working with Svelte seemed daunting at first, but after </a:t>
            </a:r>
            <a:r>
              <a:rPr lang="en-US" sz="2400" i="1">
                <a:solidFill>
                  <a:schemeClr val="bg1"/>
                </a:solidFill>
                <a:ea typeface="+mn-lt"/>
                <a:cs typeface="+mn-lt"/>
              </a:rPr>
              <a:t>familiarizing </a:t>
            </a:r>
            <a:r>
              <a:rPr lang="en-US" sz="2400" i="1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myself with the basics I soon learned how powerful tool Svelte is. Now it is hard for me to imagine creating website without it.”</a:t>
            </a:r>
          </a:p>
          <a:p>
            <a:endParaRPr lang="en-IE" sz="2400" i="1">
              <a:solidFill>
                <a:schemeClr val="bg1"/>
              </a:solidFill>
              <a:latin typeface="Exo 2" pitchFamily="2" charset="-18"/>
              <a:ea typeface="Exo 2" pitchFamily="2" charset="-18"/>
            </a:endParaRPr>
          </a:p>
          <a:p>
            <a:r>
              <a:rPr lang="en-US" sz="2800" b="1" i="1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Eliska: </a:t>
            </a:r>
            <a:r>
              <a:rPr lang="en-US" sz="2400" b="1" i="1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“</a:t>
            </a:r>
            <a:r>
              <a:rPr lang="en-US" sz="2400" i="1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I have learned so many things, my favorite part is how CSS has unlimited options. The hardest part for me was homepage and responsive code.” </a:t>
            </a:r>
          </a:p>
          <a:p>
            <a:endParaRPr lang="en-IE" sz="2800" i="1">
              <a:solidFill>
                <a:schemeClr val="bg1"/>
              </a:solidFill>
              <a:latin typeface="Exo 2" pitchFamily="2" charset="-18"/>
              <a:ea typeface="Exo 2" pitchFamily="2" charset="-18"/>
            </a:endParaRPr>
          </a:p>
          <a:p>
            <a:r>
              <a:rPr lang="en-US" sz="2800" b="1" i="1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Jake: </a:t>
            </a:r>
            <a:r>
              <a:rPr lang="en-US" sz="2400" i="1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“Working with the tools provided, proved to be an enlightening experience. Putting the skills taught to use was both frustrating, and more importantly, a rewarding experience, I'm hoping to apply them more going forward.”</a:t>
            </a:r>
            <a:endParaRPr lang="en-IE" sz="24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DCCA5357-BE9C-E7F2-FC52-4EBE1338AAD2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53986C8B-E777-B733-7FF5-D6C2132E8D6F}"/>
              </a:ext>
            </a:extLst>
          </p:cNvPr>
          <p:cNvSpPr/>
          <p:nvPr/>
        </p:nvSpPr>
        <p:spPr>
          <a:xfrm>
            <a:off x="2571321" y="1126941"/>
            <a:ext cx="6891159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81980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68D58-9136-F60B-9711-EDCD9D20D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AFA08C8-4B99-9AD7-936C-F8F3964676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36286C8-22D9-AFF2-BECD-54A2ECB689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FDDB7D53-0BAF-E92C-08CC-FE994A913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1" name="TextovéPole 20">
            <a:extLst>
              <a:ext uri="{FF2B5EF4-FFF2-40B4-BE49-F238E27FC236}">
                <a16:creationId xmlns:a16="http://schemas.microsoft.com/office/drawing/2014/main" id="{86863FEB-8149-3968-EABC-23FBDB2D1791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31D26273-7F20-5C15-00AC-E9CF9C131BE7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4" name="Obrázek 6" descr="Obsah obrázku text, snímek obrazovky, kruh, Grafika&#10;&#10;Obsah vygenerovaný umělou inteligencí může být nesprávný.">
            <a:extLst>
              <a:ext uri="{FF2B5EF4-FFF2-40B4-BE49-F238E27FC236}">
                <a16:creationId xmlns:a16="http://schemas.microsoft.com/office/drawing/2014/main" id="{999DDA43-841C-E374-EE3D-F4BD7CB740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001" y="1927956"/>
            <a:ext cx="3255236" cy="2177113"/>
          </a:xfrm>
          <a:prstGeom prst="rect">
            <a:avLst/>
          </a:prstGeom>
        </p:spPr>
      </p:pic>
      <p:pic>
        <p:nvPicPr>
          <p:cNvPr id="6" name="Picture 5" descr="A close up of a black and white carpet&#10;&#10;AI-generated content may be incorrect.">
            <a:extLst>
              <a:ext uri="{FF2B5EF4-FFF2-40B4-BE49-F238E27FC236}">
                <a16:creationId xmlns:a16="http://schemas.microsoft.com/office/drawing/2014/main" id="{3329384C-8BF7-0D7E-9492-68932E3E26D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714" y="2108201"/>
            <a:ext cx="2077357" cy="1790700"/>
          </a:xfrm>
          <a:prstGeom prst="rect">
            <a:avLst/>
          </a:prstGeom>
        </p:spPr>
      </p:pic>
      <p:sp>
        <p:nvSpPr>
          <p:cNvPr id="7" name="TextovéPole 19">
            <a:extLst>
              <a:ext uri="{FF2B5EF4-FFF2-40B4-BE49-F238E27FC236}">
                <a16:creationId xmlns:a16="http://schemas.microsoft.com/office/drawing/2014/main" id="{CB22D65E-7D89-7BA0-70C6-10741B3A0E38}"/>
              </a:ext>
            </a:extLst>
          </p:cNvPr>
          <p:cNvSpPr txBox="1"/>
          <p:nvPr/>
        </p:nvSpPr>
        <p:spPr>
          <a:xfrm>
            <a:off x="2360385" y="4345058"/>
            <a:ext cx="8759371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4000" b="1" i="1">
                <a:solidFill>
                  <a:schemeClr val="bg1">
                    <a:lumMod val="95000"/>
                  </a:schemeClr>
                </a:solidFill>
                <a:latin typeface="OCR A Extended" panose="02010509020102010303" pitchFamily="50" charset="0"/>
                <a:ea typeface="Exo 2" pitchFamily="2" charset="-18"/>
              </a:rPr>
              <a:t>Thank you for listening!</a:t>
            </a:r>
            <a:endParaRPr lang="en-IE" sz="4000" b="1" i="1">
              <a:solidFill>
                <a:schemeClr val="bg1">
                  <a:lumMod val="95000"/>
                </a:schemeClr>
              </a:solidFill>
              <a:latin typeface="OCR A Extended" panose="020105090201020103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183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5061E-50B9-FF94-A20A-895A7D886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FE8C96-0E26-7A6A-3BAE-63E5C4FF83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435F6ED-8BF8-7E74-E4DD-6BCF8C8104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E476A999-994F-E03D-1958-912652121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B59AF0C0-8F13-59C3-CB38-024EC8D31258}"/>
              </a:ext>
            </a:extLst>
          </p:cNvPr>
          <p:cNvSpPr txBox="1"/>
          <p:nvPr/>
        </p:nvSpPr>
        <p:spPr>
          <a:xfrm>
            <a:off x="270386" y="1162679"/>
            <a:ext cx="45593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en-IE" sz="4000">
                <a:solidFill>
                  <a:schemeClr val="bg1">
                    <a:lumMod val="95000"/>
                  </a:schemeClr>
                </a:solidFill>
                <a:latin typeface="Pixelify Sans" pitchFamily="2" charset="0"/>
                <a:ea typeface="Exo 2" pitchFamily="2" charset="-18"/>
              </a:rPr>
              <a:t>Introduction</a:t>
            </a: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289DAE66-5BA0-8B1C-E659-A303A2F650FC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9CC6CD98-6A4F-5338-195D-EEC205A06267}"/>
              </a:ext>
            </a:extLst>
          </p:cNvPr>
          <p:cNvSpPr txBox="1"/>
          <p:nvPr/>
        </p:nvSpPr>
        <p:spPr>
          <a:xfrm>
            <a:off x="9275992" y="5901756"/>
            <a:ext cx="27291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2/18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FC1C0498-A1A3-3BED-09A1-9402C479097A}"/>
              </a:ext>
            </a:extLst>
          </p:cNvPr>
          <p:cNvSpPr txBox="1"/>
          <p:nvPr/>
        </p:nvSpPr>
        <p:spPr>
          <a:xfrm>
            <a:off x="270386" y="2305399"/>
            <a:ext cx="1155782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 have chosen to create a website centered around movies, for our love and passion for cinema.</a:t>
            </a:r>
          </a:p>
          <a:p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From relevant News to more opinion-based Reviews, we want to give everything a movie geek needs to know.</a:t>
            </a:r>
          </a:p>
          <a:p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72013FFB-ECB1-EA66-8E65-80705AC076E8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3D4E785D-949B-26B6-21C3-835E106B1356}"/>
              </a:ext>
            </a:extLst>
          </p:cNvPr>
          <p:cNvSpPr/>
          <p:nvPr/>
        </p:nvSpPr>
        <p:spPr>
          <a:xfrm>
            <a:off x="384713" y="2142941"/>
            <a:ext cx="327288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66643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390DB-179F-9DA2-D7C8-B92EC2DD9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1E6E84-5347-03BA-3830-28BED7E08B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BCC0C9A-3197-EE4A-6526-D603A401E6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DF3D6174-FCB2-5623-158F-67E597200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pic>
        <p:nvPicPr>
          <p:cNvPr id="12" name="Obrázek 11" descr="Obsah obrázku snímek obrazovky, Grafika, Písmo, logo&#10;&#10;Obsah vygenerovaný umělou inteligencí může být nesprávný.">
            <a:extLst>
              <a:ext uri="{FF2B5EF4-FFF2-40B4-BE49-F238E27FC236}">
                <a16:creationId xmlns:a16="http://schemas.microsoft.com/office/drawing/2014/main" id="{BA414855-27FC-58A1-7A6B-8FC2E718A2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053" y="1584397"/>
            <a:ext cx="3851131" cy="3851131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893D23F7-E0E9-9922-10C1-7D1E0D071408}"/>
              </a:ext>
            </a:extLst>
          </p:cNvPr>
          <p:cNvSpPr txBox="1"/>
          <p:nvPr/>
        </p:nvSpPr>
        <p:spPr>
          <a:xfrm>
            <a:off x="270386" y="1162679"/>
            <a:ext cx="45593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en-IE" sz="4000">
                <a:solidFill>
                  <a:schemeClr val="bg1">
                    <a:lumMod val="95000"/>
                  </a:schemeClr>
                </a:solidFill>
                <a:latin typeface="Pixelify Sans" pitchFamily="2" charset="0"/>
                <a:ea typeface="Exo 2" pitchFamily="2" charset="-18"/>
              </a:rPr>
              <a:t>Team Members</a:t>
            </a: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8152E4C5-7052-D4EA-F637-694526C0D5BE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CECEB4B9-33CC-6A42-A79C-A56B134FDFC6}"/>
              </a:ext>
            </a:extLst>
          </p:cNvPr>
          <p:cNvSpPr txBox="1"/>
          <p:nvPr/>
        </p:nvSpPr>
        <p:spPr>
          <a:xfrm>
            <a:off x="9294807" y="5920570"/>
            <a:ext cx="27103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3/18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2" name="Obdélník 31">
            <a:extLst>
              <a:ext uri="{FF2B5EF4-FFF2-40B4-BE49-F238E27FC236}">
                <a16:creationId xmlns:a16="http://schemas.microsoft.com/office/drawing/2014/main" id="{2F7D606F-7EAE-9B71-C49F-9111F2401DB5}"/>
              </a:ext>
            </a:extLst>
          </p:cNvPr>
          <p:cNvSpPr/>
          <p:nvPr/>
        </p:nvSpPr>
        <p:spPr>
          <a:xfrm>
            <a:off x="384713" y="2142941"/>
            <a:ext cx="3608167" cy="75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0BA4DEA1-F80E-AF0F-EB1E-E5E9C9A1E003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5" name="Obrázek 4" descr="Obsah obrázku snímek obrazovky, Grafika, Písmo, logo&#10;&#10;Obsah vygenerovaný umělou inteligencí může být nesprávný.">
            <a:extLst>
              <a:ext uri="{FF2B5EF4-FFF2-40B4-BE49-F238E27FC236}">
                <a16:creationId xmlns:a16="http://schemas.microsoft.com/office/drawing/2014/main" id="{3DC2AA49-F880-23CE-E83B-F396935C8B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21" y="1584396"/>
            <a:ext cx="3851131" cy="3851131"/>
          </a:xfrm>
          <a:prstGeom prst="rect">
            <a:avLst/>
          </a:prstGeom>
        </p:spPr>
      </p:pic>
      <p:pic>
        <p:nvPicPr>
          <p:cNvPr id="14" name="Obrázek 13" descr="Obsah obrázku snímek obrazovky, Grafika, Písmo, logo&#10;&#10;Obsah vygenerovaný umělou inteligencí může být nesprávný.">
            <a:extLst>
              <a:ext uri="{FF2B5EF4-FFF2-40B4-BE49-F238E27FC236}">
                <a16:creationId xmlns:a16="http://schemas.microsoft.com/office/drawing/2014/main" id="{E650ACB4-01E2-7B21-0A95-D71A333A2E8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0483" y="1584397"/>
            <a:ext cx="3851131" cy="3851131"/>
          </a:xfrm>
          <a:prstGeom prst="rect">
            <a:avLst/>
          </a:prstGeom>
        </p:spPr>
      </p:pic>
      <p:sp>
        <p:nvSpPr>
          <p:cNvPr id="18" name="TextovéPole 17">
            <a:extLst>
              <a:ext uri="{FF2B5EF4-FFF2-40B4-BE49-F238E27FC236}">
                <a16:creationId xmlns:a16="http://schemas.microsoft.com/office/drawing/2014/main" id="{1B77B020-3A50-CFDF-BF68-ACC036C4DF92}"/>
              </a:ext>
            </a:extLst>
          </p:cNvPr>
          <p:cNvSpPr txBox="1"/>
          <p:nvPr/>
        </p:nvSpPr>
        <p:spPr>
          <a:xfrm>
            <a:off x="467360" y="4601753"/>
            <a:ext cx="3525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Low-fidelity concept and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News, News Article and Reviews</a:t>
            </a:r>
            <a:endParaRPr lang="cs-CZ" sz="20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61B7CFE3-36BF-1E15-9495-9FCCCBEED62E}"/>
              </a:ext>
            </a:extLst>
          </p:cNvPr>
          <p:cNvSpPr txBox="1"/>
          <p:nvPr/>
        </p:nvSpPr>
        <p:spPr>
          <a:xfrm>
            <a:off x="4318491" y="4573476"/>
            <a:ext cx="3525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Site-map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Homepage, Movie Calendar, Feedback Form and navigation bar</a:t>
            </a:r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4B519B57-3D65-2C7D-BD30-8F5201AE10C7}"/>
              </a:ext>
            </a:extLst>
          </p:cNvPr>
          <p:cNvSpPr txBox="1"/>
          <p:nvPr/>
        </p:nvSpPr>
        <p:spPr>
          <a:xfrm>
            <a:off x="8252864" y="4574217"/>
            <a:ext cx="35255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User 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Article Page, Article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Information Page, About No Signal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sz="20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pic>
        <p:nvPicPr>
          <p:cNvPr id="6" name="Picture 5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A41D6F76-D1BE-F734-8145-C2111EC3B8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666" y="3199403"/>
            <a:ext cx="1347201" cy="787724"/>
          </a:xfrm>
          <a:prstGeom prst="rect">
            <a:avLst/>
          </a:prstGeom>
        </p:spPr>
      </p:pic>
      <p:pic>
        <p:nvPicPr>
          <p:cNvPr id="8" name="Picture 7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A9A41986-C008-1647-8A97-5A4293486A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157" y="3334521"/>
            <a:ext cx="1414933" cy="682995"/>
          </a:xfrm>
          <a:prstGeom prst="rect">
            <a:avLst/>
          </a:prstGeom>
        </p:spPr>
      </p:pic>
      <p:pic>
        <p:nvPicPr>
          <p:cNvPr id="23" name="Picture 22" descr="A white text on a black background&#10;&#10;AI-generated content may be incorrect.">
            <a:extLst>
              <a:ext uri="{FF2B5EF4-FFF2-40B4-BE49-F238E27FC236}">
                <a16:creationId xmlns:a16="http://schemas.microsoft.com/office/drawing/2014/main" id="{326D9978-4643-5900-257F-F370CAE6B3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3396610"/>
            <a:ext cx="1445530" cy="45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473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0590F-4900-59BD-7169-3DDD6B071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258D76-33CD-4D39-A961-5D9DF0F01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0E38A8A-95A3-F27A-C4F8-79D632EB8E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DB0F5A5B-C8C4-0D70-9F1D-0E2E8EA35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E67E08D3-CF0C-FF02-7121-0D62A361F8E5}"/>
              </a:ext>
            </a:extLst>
          </p:cNvPr>
          <p:cNvSpPr txBox="1"/>
          <p:nvPr/>
        </p:nvSpPr>
        <p:spPr>
          <a:xfrm>
            <a:off x="270385" y="1162679"/>
            <a:ext cx="67203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Research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&amp; User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Insights</a:t>
            </a:r>
            <a:endParaRPr lang="en-IE" sz="4000">
              <a:solidFill>
                <a:schemeClr val="bg1">
                  <a:lumMod val="95000"/>
                </a:schemeClr>
              </a:solidFill>
              <a:latin typeface="Pixelify Sans" pitchFamily="2" charset="0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95534E66-28A5-9AA6-CDFC-38D3C1291513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4362B41F-AA69-CB72-8797-625562214C37}"/>
              </a:ext>
            </a:extLst>
          </p:cNvPr>
          <p:cNvSpPr txBox="1"/>
          <p:nvPr/>
        </p:nvSpPr>
        <p:spPr>
          <a:xfrm>
            <a:off x="9298079" y="5901756"/>
            <a:ext cx="27071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4/18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E2D5089E-04CC-552C-7E1B-8BDF787FA036}"/>
              </a:ext>
            </a:extLst>
          </p:cNvPr>
          <p:cNvSpPr txBox="1"/>
          <p:nvPr/>
        </p:nvSpPr>
        <p:spPr>
          <a:xfrm>
            <a:off x="270386" y="2305399"/>
            <a:ext cx="11557820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Similar websites: 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Filmtopia.net, besthorrorscenes.net, letterboxd.com</a:t>
            </a:r>
          </a:p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Key findings: aesthetics, layout, feedback option, review and news features</a:t>
            </a:r>
          </a:p>
          <a:p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r>
              <a:rPr lang="en-US" sz="2800" b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User personas: 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Movie fans mainly, all age groups, users with multiple goals (movie recommendations, what to watch next, updates, news)</a:t>
            </a:r>
          </a:p>
          <a:p>
            <a:r>
              <a:rPr lang="en-US" sz="28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Feedback and changes: fonts, colors, layouts, hierarchy</a:t>
            </a:r>
            <a:br>
              <a:rPr lang="en-US" sz="2800">
                <a:latin typeface="Exo 2" pitchFamily="2" charset="-18"/>
                <a:ea typeface="Exo 2" pitchFamily="2" charset="-18"/>
              </a:rPr>
            </a:br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44ED0097-4C47-74EF-6715-07097E940D2C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4A7E6FB1-BCFC-9815-73FB-9094948908BB}"/>
              </a:ext>
            </a:extLst>
          </p:cNvPr>
          <p:cNvSpPr/>
          <p:nvPr/>
        </p:nvSpPr>
        <p:spPr>
          <a:xfrm>
            <a:off x="384712" y="2142941"/>
            <a:ext cx="649614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08085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D38C0-15A3-A995-0E5B-0F40DA68F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A02F39F-26EF-55D7-E9FA-99AF33C90F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05C10F5B-B18A-6E27-4073-C5E889BDC3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A125651B-CA25-6F19-6BB2-E73A753921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08A7795F-54DB-36BD-EFE9-1F6BD6C32EA2}"/>
              </a:ext>
            </a:extLst>
          </p:cNvPr>
          <p:cNvSpPr txBox="1"/>
          <p:nvPr/>
        </p:nvSpPr>
        <p:spPr>
          <a:xfrm>
            <a:off x="270385" y="1162679"/>
            <a:ext cx="67203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Goals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&amp;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Value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Proposition</a:t>
            </a:r>
            <a:endParaRPr lang="en-IE" sz="4000">
              <a:solidFill>
                <a:schemeClr val="bg1">
                  <a:lumMod val="95000"/>
                </a:schemeClr>
              </a:solidFill>
              <a:latin typeface="Pixelify Sans" pitchFamily="2" charset="0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0480926A-6968-5AE0-3F94-9D26EBA12EC9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0B0EFB9A-EEFD-049C-1CDF-ADCFD843E33C}"/>
              </a:ext>
            </a:extLst>
          </p:cNvPr>
          <p:cNvSpPr txBox="1"/>
          <p:nvPr/>
        </p:nvSpPr>
        <p:spPr>
          <a:xfrm>
            <a:off x="9272415" y="5901756"/>
            <a:ext cx="2732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5/18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7EA515E5-7642-1A6A-CB37-EEE2DF337748}"/>
              </a:ext>
            </a:extLst>
          </p:cNvPr>
          <p:cNvSpPr txBox="1"/>
          <p:nvPr/>
        </p:nvSpPr>
        <p:spPr>
          <a:xfrm>
            <a:off x="270386" y="2305400"/>
            <a:ext cx="9534014" cy="526297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Core objectives: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 to provide movie fans or anyone else with- reviews, articles, news, updates, upcoming movies </a:t>
            </a:r>
          </a:p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Communicate and spread this passion through great user experience</a:t>
            </a:r>
          </a:p>
          <a:p>
            <a:endParaRPr lang="en-US" sz="280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800" b="1">
                <a:solidFill>
                  <a:schemeClr val="bg1">
                    <a:lumMod val="95000"/>
                  </a:schemeClr>
                </a:solidFill>
                <a:latin typeface="Aptos"/>
                <a:ea typeface="Exo 2" pitchFamily="2" charset="-18"/>
              </a:rPr>
              <a:t>What makes us unique?</a:t>
            </a:r>
          </a:p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Aptos"/>
                <a:ea typeface="Exo 2" pitchFamily="2" charset="-18"/>
              </a:rPr>
              <a:t>Covering many movie related areas, feedback option,  design ideas</a:t>
            </a:r>
          </a:p>
          <a:p>
            <a:endParaRPr lang="en-US" sz="2800">
              <a:solidFill>
                <a:schemeClr val="bg1">
                  <a:lumMod val="95000"/>
                </a:schemeClr>
              </a:solidFill>
              <a:latin typeface="Aptos"/>
              <a:ea typeface="Exo 2" pitchFamily="2" charset="-18"/>
            </a:endParaRPr>
          </a:p>
          <a:p>
            <a:endParaRPr lang="en-US" sz="2800">
              <a:solidFill>
                <a:schemeClr val="bg1">
                  <a:lumMod val="95000"/>
                </a:schemeClr>
              </a:solidFill>
              <a:latin typeface="Aptos"/>
              <a:ea typeface="Exo 2" pitchFamily="2" charset="-18"/>
            </a:endParaRPr>
          </a:p>
          <a:p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endParaRPr lang="en-US" sz="2800"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CE07CB8C-FBC5-A9C4-0690-68151A8FB755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08E9D40D-DD45-DA60-8AC1-60AD6AF47D9B}"/>
              </a:ext>
            </a:extLst>
          </p:cNvPr>
          <p:cNvSpPr/>
          <p:nvPr/>
        </p:nvSpPr>
        <p:spPr>
          <a:xfrm>
            <a:off x="384713" y="2142941"/>
            <a:ext cx="6333080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15727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09A6E-AED2-A788-1BE9-51A86851B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B80F9E3-F3B2-03D5-FC31-394E534974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551F326-CADA-401C-8A32-A92B3EB1D7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16485E3B-E704-7164-3003-0620A7A6D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C5A4811D-A0B9-8A76-977B-7E2D98D89AB3}"/>
              </a:ext>
            </a:extLst>
          </p:cNvPr>
          <p:cNvSpPr txBox="1"/>
          <p:nvPr/>
        </p:nvSpPr>
        <p:spPr>
          <a:xfrm>
            <a:off x="270385" y="1162679"/>
            <a:ext cx="8264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Preliminary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Designs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&amp; Feedback</a:t>
            </a:r>
            <a:endParaRPr lang="en-IE" sz="4000">
              <a:solidFill>
                <a:schemeClr val="bg1">
                  <a:lumMod val="95000"/>
                </a:schemeClr>
              </a:solidFill>
              <a:latin typeface="Pixelify Sans" pitchFamily="2" charset="0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CD74AFAF-D0B8-12B0-D669-412D0806BCEC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1F6FDC58-2DA2-CE86-1E01-9CB48D961108}"/>
              </a:ext>
            </a:extLst>
          </p:cNvPr>
          <p:cNvSpPr txBox="1"/>
          <p:nvPr/>
        </p:nvSpPr>
        <p:spPr>
          <a:xfrm>
            <a:off x="9261683" y="5901756"/>
            <a:ext cx="27435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6/18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F4BCC86A-982F-65A7-E31C-49737F52D528}"/>
              </a:ext>
            </a:extLst>
          </p:cNvPr>
          <p:cNvSpPr txBox="1"/>
          <p:nvPr/>
        </p:nvSpPr>
        <p:spPr>
          <a:xfrm>
            <a:off x="270386" y="2305399"/>
            <a:ext cx="115578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The design comes from No Signal screen seen on older TVs, with color </a:t>
            </a:r>
            <a:r>
              <a:rPr lang="en-US" sz="2800" err="1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pallete</a:t>
            </a: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 and the theme coming from it, using the old TV screen as a logo and each color representing different part of the website.</a:t>
            </a:r>
          </a:p>
          <a:p>
            <a:b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</a:b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067D3D51-ABCF-3187-86AA-2D53C7B77583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8079B15C-EC11-728B-9351-D9F7FA40BA82}"/>
              </a:ext>
            </a:extLst>
          </p:cNvPr>
          <p:cNvSpPr/>
          <p:nvPr/>
        </p:nvSpPr>
        <p:spPr>
          <a:xfrm>
            <a:off x="384712" y="2142941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8F85944C-104C-0C72-D182-7FD0D3E2C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794" y="3911452"/>
            <a:ext cx="5544324" cy="1581371"/>
          </a:xfrm>
          <a:prstGeom prst="rect">
            <a:avLst/>
          </a:prstGeom>
        </p:spPr>
      </p:pic>
      <p:pic>
        <p:nvPicPr>
          <p:cNvPr id="11" name="Obrázek 10" descr="Obsah obrázku text, snímek obrazovky, kruh, Grafika&#10;&#10;Obsah vygenerovaný umělou inteligencí může být nesprávný.">
            <a:extLst>
              <a:ext uri="{FF2B5EF4-FFF2-40B4-BE49-F238E27FC236}">
                <a16:creationId xmlns:a16="http://schemas.microsoft.com/office/drawing/2014/main" id="{F56F0D2B-C5EE-DEEC-E2F2-182A30D22B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624" y="3903141"/>
            <a:ext cx="2389330" cy="159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61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612B9-575A-75ED-D213-DF07C399C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2D03D1-2290-CB90-97ED-43CB49E291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F0734A92-509B-3699-0CA0-7944212040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AE94F201-22DC-8B1B-0FAF-8C75DC2E2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23E1F9C3-4E97-C277-549A-6B4DEFFB9B3D}"/>
              </a:ext>
            </a:extLst>
          </p:cNvPr>
          <p:cNvSpPr txBox="1"/>
          <p:nvPr/>
        </p:nvSpPr>
        <p:spPr>
          <a:xfrm>
            <a:off x="270385" y="1162679"/>
            <a:ext cx="8264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Preliminary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Designs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&amp; Feedback</a:t>
            </a:r>
            <a:endParaRPr lang="en-IE" sz="4000">
              <a:solidFill>
                <a:schemeClr val="bg1">
                  <a:lumMod val="95000"/>
                </a:schemeClr>
              </a:solidFill>
              <a:latin typeface="Pixelify Sans" pitchFamily="2" charset="0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D4ED97D2-28F4-510A-D2B7-59FB3C0AF1F1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BF0726B8-4692-455D-AE20-DCF76DB8424F}"/>
              </a:ext>
            </a:extLst>
          </p:cNvPr>
          <p:cNvSpPr txBox="1"/>
          <p:nvPr/>
        </p:nvSpPr>
        <p:spPr>
          <a:xfrm>
            <a:off x="9283147" y="5901756"/>
            <a:ext cx="27220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7/18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45960A4F-3286-AC0C-4336-5FFE84F80D77}"/>
              </a:ext>
            </a:extLst>
          </p:cNvPr>
          <p:cNvSpPr txBox="1"/>
          <p:nvPr/>
        </p:nvSpPr>
        <p:spPr>
          <a:xfrm>
            <a:off x="270386" y="2305399"/>
            <a:ext cx="115578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While implementing the design in development we have made multiple changes, refining the overall look and usability of the site.</a:t>
            </a:r>
            <a:b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</a:b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2FDE47E4-F66C-DE64-A96B-17ED6C1A6B1F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FF38147A-E6F1-122D-F27A-45172126ACF5}"/>
              </a:ext>
            </a:extLst>
          </p:cNvPr>
          <p:cNvSpPr/>
          <p:nvPr/>
        </p:nvSpPr>
        <p:spPr>
          <a:xfrm>
            <a:off x="384712" y="2142941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11FD9EEB-A816-9FB9-AD22-F571B4C8E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712" y="3528120"/>
            <a:ext cx="8511811" cy="729865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AB765D30-45A7-637C-48E9-B2D433FAC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712" y="4662421"/>
            <a:ext cx="8511811" cy="898937"/>
          </a:xfrm>
          <a:prstGeom prst="rect">
            <a:avLst/>
          </a:prstGeom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38022F2F-C1D3-35D2-2849-0FEC8D2E38EF}"/>
              </a:ext>
            </a:extLst>
          </p:cNvPr>
          <p:cNvSpPr txBox="1"/>
          <p:nvPr/>
        </p:nvSpPr>
        <p:spPr>
          <a:xfrm>
            <a:off x="9100074" y="3705664"/>
            <a:ext cx="2475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Final design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50C451D4-5E81-CD9B-BDEF-54364A93EA3D}"/>
              </a:ext>
            </a:extLst>
          </p:cNvPr>
          <p:cNvSpPr txBox="1"/>
          <p:nvPr/>
        </p:nvSpPr>
        <p:spPr>
          <a:xfrm>
            <a:off x="9100075" y="4832156"/>
            <a:ext cx="2403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First Design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528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A15C3-3794-DD68-D915-C8072FA54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A0A86A-28CF-03DF-F6F6-84B46F7CF0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1EBBECBB-905C-C1A8-52DB-0E5936C928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CA3FA31E-F561-4F61-6551-13E9D10E6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74721590-381A-A913-B53B-CA0BC1C328BB}"/>
              </a:ext>
            </a:extLst>
          </p:cNvPr>
          <p:cNvSpPr txBox="1"/>
          <p:nvPr/>
        </p:nvSpPr>
        <p:spPr>
          <a:xfrm>
            <a:off x="2180751" y="120704"/>
            <a:ext cx="10225242" cy="10263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E" sz="20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Website Project</a:t>
            </a:r>
          </a:p>
          <a:p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Development &amp;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Responsiveness</a:t>
            </a:r>
            <a:r>
              <a:rPr lang="cs-CZ" sz="4000" b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 - </a:t>
            </a:r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Eliska</a:t>
            </a:r>
            <a:endParaRPr lang="en-IE" sz="4000" err="1">
              <a:solidFill>
                <a:schemeClr val="bg1">
                  <a:lumMod val="95000"/>
                </a:schemeClr>
              </a:solidFill>
              <a:latin typeface="Pixelify Sans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BDBE1503-0239-02E2-C3E6-93C26C267B14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F573A081-4490-B0A1-B916-0C3FFF7D34AB}"/>
              </a:ext>
            </a:extLst>
          </p:cNvPr>
          <p:cNvSpPr txBox="1"/>
          <p:nvPr/>
        </p:nvSpPr>
        <p:spPr>
          <a:xfrm>
            <a:off x="9315345" y="5901756"/>
            <a:ext cx="26898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Slide 8/18</a:t>
            </a:r>
            <a:endParaRPr lang="cs-CZ" sz="4400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9DDD4F72-F5E2-751A-0362-8974D5127B70}"/>
              </a:ext>
            </a:extLst>
          </p:cNvPr>
          <p:cNvSpPr txBox="1"/>
          <p:nvPr/>
        </p:nvSpPr>
        <p:spPr>
          <a:xfrm>
            <a:off x="270386" y="1189230"/>
            <a:ext cx="9144000" cy="48320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Homepage and navigation bar created first – pieces of code were used across other pages for consistency</a:t>
            </a:r>
            <a:endParaRPr lang="en-US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Movie Calendar was not originally part of our design  </a:t>
            </a:r>
            <a:endParaRPr lang="en-US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Layout of the pages ended up being very different from our wireframes</a:t>
            </a:r>
          </a:p>
          <a:p>
            <a:endParaRPr lang="en-US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Responsiveness for mobile and tablet screens</a:t>
            </a:r>
          </a:p>
          <a:p>
            <a:pPr marL="457200" indent="-457200">
              <a:buFont typeface="Calibri"/>
              <a:buChar char="-"/>
            </a:pP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Exo 2" pitchFamily="2" charset="-18"/>
                <a:ea typeface="Exo 2" pitchFamily="2" charset="-18"/>
              </a:rPr>
              <a:t>Changing grid layouts</a:t>
            </a:r>
          </a:p>
          <a:p>
            <a:pPr marL="457200" indent="-457200">
              <a:buFont typeface="Calibri"/>
              <a:buChar char="-"/>
            </a:pPr>
            <a:r>
              <a:rPr lang="en-US" sz="28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Tablet is similar to desktop version</a:t>
            </a:r>
          </a:p>
          <a:p>
            <a:pPr marL="457200" indent="-457200">
              <a:buFont typeface="Calibri"/>
              <a:buChar char="-"/>
            </a:pPr>
            <a:r>
              <a:rPr lang="en-US" sz="2800">
                <a:solidFill>
                  <a:schemeClr val="bg1"/>
                </a:solidFill>
                <a:latin typeface="Exo 2" pitchFamily="2" charset="-18"/>
                <a:ea typeface="Exo 2" pitchFamily="2" charset="-18"/>
              </a:rPr>
              <a:t>Burger menu for mobile version</a:t>
            </a:r>
            <a:br>
              <a:rPr lang="en-US" sz="2800">
                <a:latin typeface="Exo 2" pitchFamily="2" charset="-18"/>
                <a:ea typeface="Exo 2" pitchFamily="2" charset="-18"/>
              </a:rPr>
            </a:b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0D1D5FE0-236E-3757-E83B-97038F1A3D20}"/>
              </a:ext>
            </a:extLst>
          </p:cNvPr>
          <p:cNvSpPr/>
          <p:nvPr/>
        </p:nvSpPr>
        <p:spPr>
          <a:xfrm rot="5400000">
            <a:off x="1605099" y="488043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8B7CC25C-58EA-F6E6-B8D0-6D80CDA40295}"/>
              </a:ext>
            </a:extLst>
          </p:cNvPr>
          <p:cNvSpPr/>
          <p:nvPr/>
        </p:nvSpPr>
        <p:spPr>
          <a:xfrm>
            <a:off x="2262881" y="1091166"/>
            <a:ext cx="7783927" cy="703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61250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B9BB9-E939-6CDC-4E6D-E248E72D1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CF7695-DF48-E4F7-9FAC-3B3E79DD07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0C2FAA7D-4456-FECD-7C7A-C780482D00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3" name="Obrázek 12" descr="Obsah obrázku snímek obrazovky, modrá, Elektricky modrá, Obdélník&#10;&#10;Obsah vygenerovaný umělou inteligencí může být nesprávný.">
            <a:extLst>
              <a:ext uri="{FF2B5EF4-FFF2-40B4-BE49-F238E27FC236}">
                <a16:creationId xmlns:a16="http://schemas.microsoft.com/office/drawing/2014/main" id="{20FF1A0C-D94A-9FFB-9DDC-07E1BE85D6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496"/>
            <a:ext cx="12187238" cy="6887496"/>
          </a:xfrm>
          <a:prstGeom prst="rect">
            <a:avLst/>
          </a:prstGeom>
        </p:spPr>
      </p:pic>
      <p:sp>
        <p:nvSpPr>
          <p:cNvPr id="20" name="TextovéPole 19">
            <a:extLst>
              <a:ext uri="{FF2B5EF4-FFF2-40B4-BE49-F238E27FC236}">
                <a16:creationId xmlns:a16="http://schemas.microsoft.com/office/drawing/2014/main" id="{5C149803-9F3C-E4EF-0CDA-8FFA443656C6}"/>
              </a:ext>
            </a:extLst>
          </p:cNvPr>
          <p:cNvSpPr txBox="1"/>
          <p:nvPr/>
        </p:nvSpPr>
        <p:spPr>
          <a:xfrm>
            <a:off x="4444819" y="14158"/>
            <a:ext cx="8926623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IE" sz="20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  <a:p>
            <a:r>
              <a:rPr lang="cs-CZ" sz="4000" b="1" err="1">
                <a:solidFill>
                  <a:schemeClr val="bg1">
                    <a:lumMod val="95000"/>
                  </a:schemeClr>
                </a:solidFill>
                <a:latin typeface="Pixelify Sans"/>
              </a:rPr>
              <a:t>Homepage</a:t>
            </a:r>
            <a:endParaRPr lang="cs-CZ" sz="4000" b="1" err="1">
              <a:solidFill>
                <a:schemeClr val="bg1">
                  <a:lumMod val="95000"/>
                </a:schemeClr>
              </a:solidFill>
              <a:latin typeface="Pixelify Sans"/>
              <a:ea typeface="Exo 2" pitchFamily="2" charset="-18"/>
            </a:endParaRPr>
          </a:p>
        </p:txBody>
      </p:sp>
      <p:sp>
        <p:nvSpPr>
          <p:cNvPr id="21" name="TextovéPole 20">
            <a:extLst>
              <a:ext uri="{FF2B5EF4-FFF2-40B4-BE49-F238E27FC236}">
                <a16:creationId xmlns:a16="http://schemas.microsoft.com/office/drawing/2014/main" id="{D5E53FDF-E14C-D775-10EA-3C1FD89A6689}"/>
              </a:ext>
            </a:extLst>
          </p:cNvPr>
          <p:cNvSpPr txBox="1"/>
          <p:nvPr/>
        </p:nvSpPr>
        <p:spPr>
          <a:xfrm>
            <a:off x="270386" y="244074"/>
            <a:ext cx="19959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4400">
                <a:solidFill>
                  <a:schemeClr val="bg1">
                    <a:lumMod val="95000"/>
                  </a:schemeClr>
                </a:solidFill>
                <a:latin typeface="Pixelify Sans" pitchFamily="2" charset="0"/>
              </a:rPr>
              <a:t>Play</a:t>
            </a:r>
            <a:endParaRPr lang="cs-CZ">
              <a:solidFill>
                <a:schemeClr val="bg1">
                  <a:lumMod val="95000"/>
                </a:schemeClr>
              </a:solidFill>
              <a:latin typeface="Pixelify Sans" pitchFamily="2" charset="0"/>
            </a:endParaRPr>
          </a:p>
        </p:txBody>
      </p:sp>
      <p:sp>
        <p:nvSpPr>
          <p:cNvPr id="34" name="TextovéPole 33">
            <a:extLst>
              <a:ext uri="{FF2B5EF4-FFF2-40B4-BE49-F238E27FC236}">
                <a16:creationId xmlns:a16="http://schemas.microsoft.com/office/drawing/2014/main" id="{341EE49B-C0D6-4463-2F8F-24B853FE44D8}"/>
              </a:ext>
            </a:extLst>
          </p:cNvPr>
          <p:cNvSpPr txBox="1"/>
          <p:nvPr/>
        </p:nvSpPr>
        <p:spPr>
          <a:xfrm>
            <a:off x="270386" y="2305399"/>
            <a:ext cx="11557820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br>
              <a:rPr lang="en-US" sz="2800">
                <a:latin typeface="Exo 2" pitchFamily="2" charset="-18"/>
                <a:ea typeface="Exo 2" pitchFamily="2" charset="-18"/>
              </a:rPr>
            </a:br>
            <a:endParaRPr lang="en-IE" sz="2800">
              <a:solidFill>
                <a:schemeClr val="bg1">
                  <a:lumMod val="95000"/>
                </a:schemeClr>
              </a:solidFill>
              <a:latin typeface="Exo 2" pitchFamily="2" charset="-18"/>
              <a:ea typeface="Exo 2" pitchFamily="2" charset="-18"/>
            </a:endParaRPr>
          </a:p>
        </p:txBody>
      </p:sp>
      <p:sp>
        <p:nvSpPr>
          <p:cNvPr id="35" name="Rovnoramenný trojúhelník 34">
            <a:extLst>
              <a:ext uri="{FF2B5EF4-FFF2-40B4-BE49-F238E27FC236}">
                <a16:creationId xmlns:a16="http://schemas.microsoft.com/office/drawing/2014/main" id="{AC616074-4C99-0B9B-02CC-CF5BFA4896BA}"/>
              </a:ext>
            </a:extLst>
          </p:cNvPr>
          <p:cNvSpPr/>
          <p:nvPr/>
        </p:nvSpPr>
        <p:spPr>
          <a:xfrm rot="5400000">
            <a:off x="1428403" y="443869"/>
            <a:ext cx="561339" cy="371729"/>
          </a:xfrm>
          <a:prstGeom prst="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4" name="homepage">
            <a:hlinkClick r:id="" action="ppaction://media"/>
            <a:extLst>
              <a:ext uri="{FF2B5EF4-FFF2-40B4-BE49-F238E27FC236}">
                <a16:creationId xmlns:a16="http://schemas.microsoft.com/office/drawing/2014/main" id="{5212669D-764C-5470-C9FE-E509CBA8F2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4156" y="1025939"/>
            <a:ext cx="10095947" cy="583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1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9e9b1cc-c97a-421a-a055-0a6a5d10116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DFCE376224CD4CB5B521E75455115D" ma:contentTypeVersion="16" ma:contentTypeDescription="Create a new document." ma:contentTypeScope="" ma:versionID="6c42322f8700e33e36fe35fd2bff8e40">
  <xsd:schema xmlns:xsd="http://www.w3.org/2001/XMLSchema" xmlns:xs="http://www.w3.org/2001/XMLSchema" xmlns:p="http://schemas.microsoft.com/office/2006/metadata/properties" xmlns:ns3="69e9b1cc-c97a-421a-a055-0a6a5d10116c" xmlns:ns4="89270a34-4d64-4223-8d62-d5ed46f566ed" targetNamespace="http://schemas.microsoft.com/office/2006/metadata/properties" ma:root="true" ma:fieldsID="2b9fd0330d5282882d7a96e58c0743c6" ns3:_="" ns4:_="">
    <xsd:import namespace="69e9b1cc-c97a-421a-a055-0a6a5d10116c"/>
    <xsd:import namespace="89270a34-4d64-4223-8d62-d5ed46f566e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MediaServiceSystemTags" minOccurs="0"/>
                <xsd:element ref="ns3:MediaServiceDateTaken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e9b1cc-c97a-421a-a055-0a6a5d1011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270a34-4d64-4223-8d62-d5ed46f566ed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898A06-D6BC-49FE-A700-8EEB27A065F0}">
  <ds:schemaRefs>
    <ds:schemaRef ds:uri="69e9b1cc-c97a-421a-a055-0a6a5d10116c"/>
    <ds:schemaRef ds:uri="89270a34-4d64-4223-8d62-d5ed46f566e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39E08B1-CC75-4E83-8039-B5754EABA8DB}">
  <ds:schemaRefs>
    <ds:schemaRef ds:uri="69e9b1cc-c97a-421a-a055-0a6a5d10116c"/>
    <ds:schemaRef ds:uri="89270a34-4d64-4223-8d62-d5ed46f566e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861ED71-57FD-452B-A787-AFBBC4DE49B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Motiv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(Student  C00301332) Pavel Dobias</dc:creator>
  <cp:revision>47</cp:revision>
  <dcterms:created xsi:type="dcterms:W3CDTF">2025-04-07T15:55:10Z</dcterms:created>
  <dcterms:modified xsi:type="dcterms:W3CDTF">2025-04-07T23:49:33Z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0x0101009EDFCE376224CD4CB5B521E75455115D</vt:lpwstr>
  </property>
</Properties>
</file>